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1" r:id="rId2"/>
    <p:sldId id="268" r:id="rId3"/>
    <p:sldId id="276" r:id="rId4"/>
    <p:sldId id="279" r:id="rId5"/>
    <p:sldId id="273" r:id="rId6"/>
    <p:sldId id="278" r:id="rId7"/>
    <p:sldId id="274" r:id="rId8"/>
  </p:sldIdLst>
  <p:sldSz cx="9144000" cy="6858000" type="screen4x3"/>
  <p:notesSz cx="6667500" cy="99044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0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61239" autoAdjust="0"/>
  </p:normalViewPr>
  <p:slideViewPr>
    <p:cSldViewPr>
      <p:cViewPr varScale="1">
        <p:scale>
          <a:sx n="34" d="100"/>
          <a:sy n="34" d="100"/>
        </p:scale>
        <p:origin x="-19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1548" y="744"/>
      </p:cViewPr>
      <p:guideLst>
        <p:guide orient="horz" pos="3120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6707" y="0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E42BC-9981-4101-A6C2-CD1A5158E7D1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04596"/>
            <a:ext cx="5334000" cy="4456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6707" y="9407473"/>
            <a:ext cx="2889250" cy="4952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CC49BF-206E-47DF-B269-0F2141F473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11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49BF-206E-47DF-B269-0F2141F473D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66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состоянию на 01.09.2015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года на территории Тюменского муниципального района проживает 315</a:t>
            </a:r>
            <a:r>
              <a:rPr lang="ru-RU" sz="1200" kern="1200" dirty="0" smtClean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детей-инвалидов, в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т.ч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97 чел. – дошкольного возраста,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218 чел. – школьного возраста. </a:t>
            </a:r>
          </a:p>
          <a:p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 них охвачены образовательными услугами 279 чел. (89% от общего количества детей-инвалидов), в т.ч.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91 чел. (94%)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дошкольного возраста,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188 чел. (86%) – школьного возраста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(включая детей-инвалидов Успенского психоневрологического дома-интерната, обучающихся в коррекционных классах Успенской СОШ).  </a:t>
            </a:r>
            <a:endParaRPr lang="ru-RU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охвачены образовательными услугами 2 ребенка-инвалидов раннего дошкольного возраста (не достигшие 3-х летнего возраста) и дети, имеющие медицинские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потивопоказания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(4 ребенка дошкольного возраста и 30 детей школьного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возраста)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Образовательные услуги детям-инвалидам оказывают 59 образовательных организаций (28 дошкольных ОО и 31 школа). 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информации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п. Боровский получают образовательные услуги 36 детей-инвалидов: МАОУ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Боровская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 №1 – 8, МАОУ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Боровская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 №2 – 15, МАДОУ «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Дельфиненок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- 3,</a:t>
            </a:r>
            <a:r>
              <a:rPr lang="ru-RU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МАДОУ «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Журавушка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- 7, МАДОУ «Мастерок» - 3.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49BF-206E-47DF-B269-0F2141F473D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447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Для реализации дошкольного образования детей-инвалидов в детских садах разработаны и реализуются основные общеобразовательные программы дошкольного образования, в разработанные программы включен раздел «Содержание коррекционной работы». Коррекционная работа в детском саду направлена на обеспечение коррекции недостатков в физическом и (или) психическом развитии различных категорий детей.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Кроме того, детям предложен широкий спектр вариативных форм предоставления образовательной услуги:</a:t>
            </a:r>
          </a:p>
          <a:p>
            <a:pPr lvl="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группы кратковременного пребывания (ГКП) для детей от 2 до 7 лет, в которых образовательная деятельность организована в специально оборудованных  помещениях;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консультативно-методический пункт (КМП) для детей в возрасте от 1 года до 7 лет, когда педагог выезжает домой к ребенку, в отдаленные населенные пункты для проведения занятий и консультирования родителей по вопросам развития детей, а также посещение детьми праздников, проводимых в ДОУ;</a:t>
            </a:r>
          </a:p>
          <a:p>
            <a:pPr lvl="0"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интегрированные группы кратковременного пребывания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(ИКП)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для детей в возрасте от 3 до 7 лет, когда дети посещают детский сад по гибкому графику, без организации питания;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адаптационные группы для детей от 1 года до 3 лет, не посещающих детский сад.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49BF-206E-47DF-B269-0F2141F473D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657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соответствии с Федеральным законом от 29.12.2012 № 273-ФЗ «Об образовании в Российской Федерации (ст.79 п.2,3) и с Федеральным законом от 24.11.1995 № 181-ФЗ «О социальной защите инвалидов в Российской Федерации (ст.19) организации, осуществляющие образовательную деятельность создают специальные условия для получения образования детей-инвалидов.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реализации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общего образования в школах Тюменского муниципального района обучение детей-инвалидов ведется по общеобразовательным и адаптированным программам; как в интегрированных классах образовательных организаций, так и в коррекционных классах, созданных на базе МАОУ Успенской СОШ.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2015-2016 учебном году 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(по состоянию на 01.09.2015)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интегрированных классах (совместно с другими обучающимися) получают образование 173 ребенка-инвалида, в коррекционных классах – 15 человек (МАОУ Успенская СОШ).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разрезе образовательных программ: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основная общеобразовательная программа - 86 детей-инвалидов;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адаптированные образовательные программы –102 ребенка-инвалида: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 адаптированным программам для детей с задержкой психического развития – 15 детей-инвалидов;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 адаптированным программам для детей с умственной отсталостью – 43 ребенка-инвалида (из них Успенский детский психоневрологический дом-интернат – 1 чел.)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 программам для детей с умеренной умственной отсталостью – 44 ребенка-инвалида (из них Успенский детский психоневрологический дом-интернат – 14 чел.)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п. Боровский дети-инвалиды обучаются по общеобразовательной (14 детей-инвалидов и по адаптированным программам для детей с умственной отсталостью (9 детей-инвалидов).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заключению врачебной комиссии образовательные организации обеспечивают детям-инвалидам обучение на дому. В текущем учебном году </a:t>
            </a:r>
            <a:r>
              <a:rPr lang="ru-RU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(по состоянию на 01.09.2015) 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обучение на дому организовано для 72 детей-инвалидов по общеобразовательной (18 чел.) и адаптированным (54 чел.) программам.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информации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п. Боровский на дому обучаются 7 детей-инвалидов, как по общеобразовательной (3 ребенка-инвалида), так и по адаптированным программам (4 ребенка-инвалида).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49BF-206E-47DF-B269-0F2141F473D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8219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Кроме того, для детей-инвалидов, по заявлению родителей и заключению врачебной комиссии организовано дистанционное обучение.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состоянию на 01.09.2015г. дистанционное обучение организовано в 12 образовательных организациях для 24 детей со 2 по 10 класс по следующим уровням образования: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начальное общее образование - 2 человек;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основное общее образование - 19 человек;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среднее общее образование - 3 человек.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оказания методической помощи, технического обслуживания дистанционного оборудования, проведение консультаций для педагогов, родителей работает ресурсный центр дистанционного обучения на базе МАОУ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Винзилинской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 им. Ковальчука.</a:t>
            </a:r>
          </a:p>
          <a:p>
            <a:endParaRPr lang="ru-RU" sz="1200" i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информации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п. Боровский детей, обучающихся с применением дистанционных технологий нет.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49BF-206E-47DF-B269-0F2141F473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1580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 базе образовательных организаций Тюменского муниципального района организована работа 16 логопедических пунктов. Главная цель организации логопедических пунктов является создание условий для предупреждения неуспеваемости, обусловленной первичными нарушениями устной и письменной речи.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Логопедические пункты созданы в 16 образовательных организациях Тюменского муниципального района.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информации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п. Боровский работают 2 логопедических пункта, организованных на базе образовательных организаций. 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работы логопедических пунктов в МАОУ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Боровской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 № 1, МАОУ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Боровской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 №2 выделены отдельные кабинеты. Кабинеты оснащены необходимым оборудованием, техническими средствами обучения.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Кроме того, МАОУ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Боровской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 №1 оказывает коррекционную помощь воспитаннику МАДОУ «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Журавушка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 </a:t>
            </a:r>
          </a:p>
          <a:p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49BF-206E-47DF-B269-0F2141F473D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026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обеспечения доступа в здания организаций, осуществляющих образовательную деятельность 17 образовательных организаций оборудованы элементами доступности (пандусы, поручни).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14 образовательных организациях имеются перила для спуска и подъема по пандусу (СОШ – 8, МАДОУ – 6, детский дом – 1). В 11-ти образовательных организациях имеется кнопка вызова (СОШ- 1, МАДОУ – 10).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Кроме того имеются информационные и предупреждающие знаки «Осторожно препятствие» в 29 образовательных организаций (СОШ – 2, МАДОУ – 27). 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2016 году в ходе капитального ремонта планируется установка пандуса в МАОУ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Луговская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СОШ, в МАОУ Борковская СОШ установка пандуса и туалетной комнаты. 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информации</a:t>
            </a: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п. Боровский в образовательных организациях в МАОУ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Боровская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СОШ №1, (включая здание начальной школы) имеются перила для спуска и подъема по пандусу и пандусы. В дошкольных образовательных организациях 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Журавушка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и  «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Дельфиненок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имеется предупреждающий знак «Осторожно препятствие», кнопкой вызова персонала оборудован детский сад  «</a:t>
            </a:r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Журавушка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CC49BF-206E-47DF-B269-0F2141F473D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61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2739807"/>
            <a:ext cx="7956376" cy="76120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Об организации обучения детей-инвалидов 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в Тюменском муниципальном районе</a:t>
            </a: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051050" y="6165850"/>
            <a:ext cx="554355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2015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4855276"/>
            <a:ext cx="53640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Начальник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управления образования АТМР</a:t>
            </a:r>
          </a:p>
          <a:p>
            <a:pPr algn="r">
              <a:defRPr/>
            </a:pP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Ольга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иколаевна </a:t>
            </a:r>
            <a:r>
              <a:rPr lang="ru-RU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Буторина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477598"/>
            <a:ext cx="7272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УПРАВЛЕНИЕ ОБРАЗОВАНИЯ </a:t>
            </a:r>
          </a:p>
          <a:p>
            <a:pPr algn="ctr"/>
            <a:r>
              <a:rPr lang="ru-RU" alt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АДМИНИСТРАЦИИ ТЮМЕНСКОГО МУНИЦИПАЛЬНОГО РАЙОНА</a:t>
            </a:r>
            <a:endParaRPr lang="ru-RU" alt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217276"/>
            <a:ext cx="115212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Прямая соединительная линия 46"/>
          <p:cNvCxnSpPr/>
          <p:nvPr/>
        </p:nvCxnSpPr>
        <p:spPr>
          <a:xfrm>
            <a:off x="3131840" y="1916832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6228184" y="1988840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2699792" y="4221088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6804248" y="2924944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6804248" y="4149080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2699792" y="2996952"/>
            <a:ext cx="0" cy="7920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4807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Количество детей- инвалидов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(по состоянию на 01.09.2015) 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2267744" y="1268760"/>
            <a:ext cx="4536504" cy="720080"/>
            <a:chOff x="2627784" y="1268760"/>
            <a:chExt cx="4608512" cy="72008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2627784" y="1268760"/>
              <a:ext cx="4320480" cy="5040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2771800" y="1412776"/>
              <a:ext cx="4464496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Дети-инвалиды – 315 человек 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827584" y="2348880"/>
            <a:ext cx="3744416" cy="720080"/>
            <a:chOff x="2627784" y="1268760"/>
            <a:chExt cx="3528392" cy="720080"/>
          </a:xfrm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2627784" y="1268760"/>
              <a:ext cx="3312368" cy="5040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2771800" y="1412776"/>
              <a:ext cx="3384376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4918088" y="2348880"/>
            <a:ext cx="3960440" cy="720080"/>
            <a:chOff x="2627784" y="1268760"/>
            <a:chExt cx="3528392" cy="720080"/>
          </a:xfrm>
        </p:grpSpPr>
        <p:sp>
          <p:nvSpPr>
            <p:cNvPr id="20" name="Скругленный прямоугольник 19"/>
            <p:cNvSpPr/>
            <p:nvPr/>
          </p:nvSpPr>
          <p:spPr>
            <a:xfrm>
              <a:off x="2627784" y="1268760"/>
              <a:ext cx="3312368" cy="5040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Скругленный прямоугольник 20"/>
            <p:cNvSpPr/>
            <p:nvPr/>
          </p:nvSpPr>
          <p:spPr>
            <a:xfrm>
              <a:off x="2771800" y="1412776"/>
              <a:ext cx="3384376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4932040" y="4767562"/>
            <a:ext cx="4032448" cy="1368152"/>
            <a:chOff x="2627784" y="1268760"/>
            <a:chExt cx="3528392" cy="720080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2627784" y="1268760"/>
              <a:ext cx="3312368" cy="5040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771800" y="1412776"/>
              <a:ext cx="3384376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827584" y="4725144"/>
            <a:ext cx="3816424" cy="1440160"/>
            <a:chOff x="2627784" y="1268760"/>
            <a:chExt cx="3895933" cy="720080"/>
          </a:xfrm>
        </p:grpSpPr>
        <p:sp>
          <p:nvSpPr>
            <p:cNvPr id="26" name="Скругленный прямоугольник 25"/>
            <p:cNvSpPr/>
            <p:nvPr/>
          </p:nvSpPr>
          <p:spPr>
            <a:xfrm>
              <a:off x="2627784" y="1268760"/>
              <a:ext cx="3312368" cy="5040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Скругленный прямоугольник 26"/>
            <p:cNvSpPr/>
            <p:nvPr/>
          </p:nvSpPr>
          <p:spPr>
            <a:xfrm>
              <a:off x="2771800" y="1412776"/>
              <a:ext cx="3751917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Не охвачено образовательными услугами – 6 человек, в т.ч.</a:t>
              </a:r>
            </a:p>
            <a:p>
              <a:pPr>
                <a:buFontTx/>
                <a:buChar char="-"/>
              </a:pPr>
              <a:r>
                <a:rPr lang="ru-RU" sz="13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2 детей не достигли 3-х летнего возраста;</a:t>
              </a:r>
            </a:p>
            <a:p>
              <a:pPr>
                <a:buFontTx/>
                <a:buChar char="-"/>
              </a:pPr>
              <a:r>
                <a:rPr lang="ru-RU" sz="13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4 ребенка по медицинским показаниям</a:t>
              </a:r>
              <a:endParaRPr lang="ru-RU" sz="13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4945430" y="3356992"/>
            <a:ext cx="3744416" cy="1080120"/>
            <a:chOff x="2627784" y="1268760"/>
            <a:chExt cx="3528392" cy="720080"/>
          </a:xfrm>
        </p:grpSpPr>
        <p:sp>
          <p:nvSpPr>
            <p:cNvPr id="29" name="Скругленный прямоугольник 28"/>
            <p:cNvSpPr/>
            <p:nvPr/>
          </p:nvSpPr>
          <p:spPr>
            <a:xfrm>
              <a:off x="2627784" y="1268760"/>
              <a:ext cx="3312368" cy="5040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2771800" y="1412776"/>
              <a:ext cx="3384376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827584" y="3384896"/>
            <a:ext cx="3744416" cy="1008112"/>
            <a:chOff x="2627784" y="1268760"/>
            <a:chExt cx="3528392" cy="720080"/>
          </a:xfrm>
        </p:grpSpPr>
        <p:sp>
          <p:nvSpPr>
            <p:cNvPr id="32" name="Скругленный прямоугольник 31"/>
            <p:cNvSpPr/>
            <p:nvPr/>
          </p:nvSpPr>
          <p:spPr>
            <a:xfrm>
              <a:off x="2627784" y="1268760"/>
              <a:ext cx="3312368" cy="504056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Скругленный прямоугольник 32"/>
            <p:cNvSpPr/>
            <p:nvPr/>
          </p:nvSpPr>
          <p:spPr>
            <a:xfrm>
              <a:off x="2771800" y="1412776"/>
              <a:ext cx="3384376" cy="576064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34" name="Прямоугольник 33"/>
          <p:cNvSpPr/>
          <p:nvPr/>
        </p:nvSpPr>
        <p:spPr>
          <a:xfrm>
            <a:off x="827584" y="2492896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Дошкольного возраста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(97 человек)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076056" y="2492896"/>
            <a:ext cx="37444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Школьного возраста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(218 человек)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971600" y="3573016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Охвачено образовательными услугами – 94%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(91 человек)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076056" y="3573016"/>
            <a:ext cx="36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Охвачено образовательными услугами – 86%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(188 человек)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148064" y="5157192"/>
            <a:ext cx="38164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Не охвачено образовательными услугами – 30 человек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(по медицинским показаниям)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25" y="764704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Получение дошкольного </a:t>
            </a:r>
            <a:b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воспитания и обучения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88840"/>
            <a:ext cx="8075240" cy="43357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Основная общеобразовательная программа дошкольного образования (46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Вариативные формы предоставления образовательной услуги: группы кратковременного пребывания, консультативно-методическая помощь, интегрированные группы кратковременного пребывания, адаптационные группы (54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2"/>
          <p:cNvGrpSpPr/>
          <p:nvPr/>
        </p:nvGrpSpPr>
        <p:grpSpPr>
          <a:xfrm>
            <a:off x="539552" y="764704"/>
            <a:ext cx="8280921" cy="2016224"/>
            <a:chOff x="683568" y="1294706"/>
            <a:chExt cx="7488832" cy="2242214"/>
          </a:xfrm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4788024" y="2522585"/>
              <a:ext cx="3168352" cy="739291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кругленный прямоугольник 36"/>
            <p:cNvSpPr/>
            <p:nvPr/>
          </p:nvSpPr>
          <p:spPr>
            <a:xfrm>
              <a:off x="2614792" y="1294706"/>
              <a:ext cx="2749296" cy="771682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Скругленный прямоугольник 37"/>
            <p:cNvSpPr/>
            <p:nvPr/>
          </p:nvSpPr>
          <p:spPr>
            <a:xfrm>
              <a:off x="683568" y="2522585"/>
              <a:ext cx="2982278" cy="739291"/>
            </a:xfrm>
            <a:prstGeom prst="roundRect">
              <a:avLst>
                <a:gd name="adj" fmla="val 10000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grpSp>
          <p:nvGrpSpPr>
            <p:cNvPr id="3" name="Группа 13"/>
            <p:cNvGrpSpPr/>
            <p:nvPr/>
          </p:nvGrpSpPr>
          <p:grpSpPr>
            <a:xfrm>
              <a:off x="2771800" y="1484784"/>
              <a:ext cx="2815958" cy="720080"/>
              <a:chOff x="2403763" y="1028524"/>
              <a:chExt cx="2815958" cy="720080"/>
            </a:xfrm>
          </p:grpSpPr>
          <p:sp>
            <p:nvSpPr>
              <p:cNvPr id="46" name="Скругленный прямоугольник 45"/>
              <p:cNvSpPr/>
              <p:nvPr/>
            </p:nvSpPr>
            <p:spPr>
              <a:xfrm>
                <a:off x="2403763" y="1028524"/>
                <a:ext cx="2808312" cy="720080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Скругленный прямоугольник 4"/>
              <p:cNvSpPr/>
              <p:nvPr/>
            </p:nvSpPr>
            <p:spPr>
              <a:xfrm>
                <a:off x="2403763" y="1051126"/>
                <a:ext cx="2815958" cy="697478"/>
              </a:xfrm>
              <a:prstGeom prst="rect">
                <a:avLst/>
              </a:prstGeom>
              <a:ln>
                <a:solidFill>
                  <a:srgbClr val="0070C0"/>
                </a:solidFill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algn="ctr"/>
                <a:r>
                  <a:rPr lang="ru-RU" sz="16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188 детей-инвалидов обучающихся ОО</a:t>
                </a:r>
              </a:p>
            </p:txBody>
          </p:sp>
        </p:grpSp>
        <p:grpSp>
          <p:nvGrpSpPr>
            <p:cNvPr id="4" name="Группа 15"/>
            <p:cNvGrpSpPr/>
            <p:nvPr/>
          </p:nvGrpSpPr>
          <p:grpSpPr>
            <a:xfrm>
              <a:off x="827584" y="2704203"/>
              <a:ext cx="3103354" cy="739291"/>
              <a:chOff x="576906" y="2516764"/>
              <a:chExt cx="3713700" cy="739291"/>
            </a:xfrm>
          </p:grpSpPr>
          <p:sp>
            <p:nvSpPr>
              <p:cNvPr id="44" name="Скругленный прямоугольник 43"/>
              <p:cNvSpPr/>
              <p:nvPr/>
            </p:nvSpPr>
            <p:spPr>
              <a:xfrm>
                <a:off x="576906" y="2516764"/>
                <a:ext cx="3713700" cy="739291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Скругленный прямоугольник 6"/>
              <p:cNvSpPr/>
              <p:nvPr/>
            </p:nvSpPr>
            <p:spPr>
              <a:xfrm>
                <a:off x="598559" y="2519328"/>
                <a:ext cx="3612739" cy="736727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173 человека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в интегрированных классах  (92%) </a:t>
                </a:r>
                <a:endParaRPr lang="ru-RU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Группа 17"/>
            <p:cNvGrpSpPr/>
            <p:nvPr/>
          </p:nvGrpSpPr>
          <p:grpSpPr>
            <a:xfrm>
              <a:off x="4916387" y="2611529"/>
              <a:ext cx="3256013" cy="925391"/>
              <a:chOff x="4881230" y="2424090"/>
              <a:chExt cx="3013922" cy="925391"/>
            </a:xfrm>
          </p:grpSpPr>
          <p:sp>
            <p:nvSpPr>
              <p:cNvPr id="42" name="Скругленный прямоугольник 41"/>
              <p:cNvSpPr/>
              <p:nvPr/>
            </p:nvSpPr>
            <p:spPr>
              <a:xfrm>
                <a:off x="4881230" y="2516764"/>
                <a:ext cx="2910218" cy="739291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Скругленный прямоугольник 8"/>
              <p:cNvSpPr/>
              <p:nvPr/>
            </p:nvSpPr>
            <p:spPr>
              <a:xfrm>
                <a:off x="5018766" y="2424090"/>
                <a:ext cx="2876386" cy="925391"/>
              </a:xfrm>
              <a:prstGeom prst="rect">
                <a:avLst/>
              </a:prstGeom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64770" tIns="64770" rIns="64770" bIns="64770" numCol="1" spcCol="1270" anchor="ctr" anchorCtr="0">
                <a:noAutofit/>
              </a:bodyPr>
              <a:lstStyle/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15 человек</a:t>
                </a:r>
              </a:p>
              <a:p>
                <a:pPr algn="ctr"/>
                <a:r>
                  <a:rPr lang="ru-RU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в коррекционных классах (</a:t>
                </a:r>
                <a:r>
                  <a:rPr lang="ru-RU" sz="1400" b="1" dirty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8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%)</a:t>
                </a:r>
                <a:endParaRPr lang="ru-RU" sz="1400" b="1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>
          <a:xfrm>
            <a:off x="0" y="215642"/>
            <a:ext cx="9144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Организация образовательного процесса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grpSp>
        <p:nvGrpSpPr>
          <p:cNvPr id="6" name="Группа 68"/>
          <p:cNvGrpSpPr/>
          <p:nvPr/>
        </p:nvGrpSpPr>
        <p:grpSpPr>
          <a:xfrm>
            <a:off x="539552" y="3356992"/>
            <a:ext cx="8383821" cy="2808312"/>
            <a:chOff x="395536" y="1124744"/>
            <a:chExt cx="8208912" cy="2160240"/>
          </a:xfrm>
        </p:grpSpPr>
        <p:sp>
          <p:nvSpPr>
            <p:cNvPr id="70" name="Пятиугольник 69"/>
            <p:cNvSpPr/>
            <p:nvPr/>
          </p:nvSpPr>
          <p:spPr>
            <a:xfrm>
              <a:off x="395536" y="1124744"/>
              <a:ext cx="3888432" cy="864096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Основная общеобразовательная программа </a:t>
              </a:r>
            </a:p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(86 человек – 46%)</a:t>
              </a:r>
              <a:endPara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Пятиугольник 70"/>
            <p:cNvSpPr/>
            <p:nvPr/>
          </p:nvSpPr>
          <p:spPr>
            <a:xfrm>
              <a:off x="395536" y="2204864"/>
              <a:ext cx="3888432" cy="1080120"/>
            </a:xfrm>
            <a:prstGeom prst="homePlat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Адаптированные образовательные программы</a:t>
              </a:r>
            </a:p>
            <a:p>
              <a:pPr algn="ctr"/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(102 человека – 54%)</a:t>
              </a:r>
              <a:endPara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4427984" y="1124744"/>
              <a:ext cx="4176464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Tx/>
                <a:buChar char="-"/>
              </a:pPr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на дому – 18 человек </a:t>
              </a:r>
            </a:p>
            <a:p>
              <a:pPr>
                <a:buFontTx/>
                <a:buChar char="-"/>
              </a:pPr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в классе – 68 человек </a:t>
              </a:r>
              <a:endPara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4427984" y="2276872"/>
              <a:ext cx="4176464" cy="8640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Tx/>
                <a:buChar char="-"/>
              </a:pPr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на дому – 54 человека </a:t>
              </a:r>
            </a:p>
            <a:p>
              <a:pPr>
                <a:buFontTx/>
                <a:buChar char="-"/>
              </a:pPr>
              <a:r>
                <a:rPr lang="ru-RU" sz="14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в классе – 48 человек </a:t>
              </a:r>
              <a:endParaRPr lang="ru-RU" sz="1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8" name="Прямоугольник 77"/>
          <p:cNvSpPr/>
          <p:nvPr/>
        </p:nvSpPr>
        <p:spPr>
          <a:xfrm>
            <a:off x="683568" y="2843644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Программы и формы обучения</a:t>
            </a:r>
            <a:endParaRPr lang="ru-RU" b="1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>
            <a:off x="3275856" y="1628800"/>
            <a:ext cx="0" cy="2160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364088" y="1628800"/>
            <a:ext cx="0" cy="2160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51553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Перечень образовательных учреждений,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которых организовано дистанционное обучение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2015-2016 учебном году: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400" b="1" dirty="0" smtClean="0">
                <a:latin typeface="Arial" pitchFamily="34" charset="0"/>
                <a:cs typeface="Arial" pitchFamily="34" charset="0"/>
              </a:rPr>
            </a:b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6224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Богандинская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 № 1;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Богандинская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 № 2;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Богандинская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 № 42;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Борковская СОШ;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Винзилинская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 им. Ковальчука;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Ембаевская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 им.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Аширбекова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Каменская СОШ;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Каскаринская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Созоновская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Успенская СОШ;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Червишевская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СОШ;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МАОУ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Яровская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СОШ.</a:t>
            </a: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229600" cy="43204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Логопедические пункты на базе общеобразовательных организаций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Богандинская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№ 1 (базовая школа);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Богандинская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№ 2;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№ 1;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Боровская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№ 2 (базовая школа);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Винзилинская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НОШ (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стажировочная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площадка);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Горьковская СОШ (базовая школа);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Ембаевская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им.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Аширбекова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Каскаринская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№1 (базовая школа);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Кулаковская СОШ;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Московская СОШ (базовая школа);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Новотарманская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(базовая школа);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Онохинская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(базовая школа);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Переваловская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Успенская СОШ;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Червишевская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Чикчинская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СОШ им.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Якина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 smtClean="0">
              <a:latin typeface="+mj-lt"/>
            </a:endParaRPr>
          </a:p>
          <a:p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Образовательные </a:t>
            </a:r>
            <a:r>
              <a:rPr lang="ru-RU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организации, оборудованные </a:t>
            </a:r>
            <a:r>
              <a:rPr lang="ru-RU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элементами доступности (пандусы, поручни)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752528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Богандинская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СОШ № 1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Богандинская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СОШ № 2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Боровская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СОШ № </a:t>
            </a:r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Горьковская СОШ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Каменская СОШ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Московская СОШ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Новотарманская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СОШ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Яровская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СОШ</a:t>
            </a:r>
          </a:p>
          <a:p>
            <a:pPr lvl="0"/>
            <a:r>
              <a:rPr lang="ru-RU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МКУ 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Борковский детский дом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Богандинский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детский сад "Березка"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Богандинский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детский сад "Светлячок"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Боровский детский сад "Мастерок"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Винзилинский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детский сад «Радуга»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Каскаринский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детский сад "Золотой петушок"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Луговской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детский сад "Вишенка"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Онохинский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детский сад "Солнышко"</a:t>
            </a:r>
          </a:p>
          <a:p>
            <a:pPr lvl="0"/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МАДОУ </a:t>
            </a:r>
            <a:r>
              <a:rPr lang="ru-RU" sz="3800" dirty="0" err="1">
                <a:latin typeface="Arial" panose="020B0604020202020204" pitchFamily="34" charset="0"/>
                <a:cs typeface="Arial" panose="020B0604020202020204" pitchFamily="34" charset="0"/>
              </a:rPr>
              <a:t>Ушаковский</a:t>
            </a: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 детский сад "Золотая рыбка"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1986</TotalTime>
  <Words>1401</Words>
  <Application>Microsoft Office PowerPoint</Application>
  <PresentationFormat>Экран (4:3)</PresentationFormat>
  <Paragraphs>163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Об организации обучения детей-инвалидов  в Тюменском муниципальном районе</vt:lpstr>
      <vt:lpstr>Количество детей- инвалидов  (по состоянию на 01.09.2015) </vt:lpstr>
      <vt:lpstr>Получение дошкольного  воспитания и обучения</vt:lpstr>
      <vt:lpstr>Организация образовательного процесса</vt:lpstr>
      <vt:lpstr>Перечень образовательных учреждений,  в которых организовано дистанционное обучение  в 2015-2016 учебном году: </vt:lpstr>
      <vt:lpstr>Логопедические пункты на базе общеобразовательных организаций</vt:lpstr>
      <vt:lpstr>Образовательные организации, оборудованные элементами доступности (пандусы, поручни)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??????? ???????</cp:lastModifiedBy>
  <cp:revision>219</cp:revision>
  <cp:lastPrinted>2015-11-02T07:06:48Z</cp:lastPrinted>
  <dcterms:modified xsi:type="dcterms:W3CDTF">2015-11-03T04:33:07Z</dcterms:modified>
</cp:coreProperties>
</file>